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6" r:id="rId4"/>
    <p:sldId id="268" r:id="rId5"/>
    <p:sldId id="265" r:id="rId6"/>
    <p:sldId id="260" r:id="rId7"/>
    <p:sldId id="279" r:id="rId8"/>
    <p:sldId id="270" r:id="rId9"/>
    <p:sldId id="271" r:id="rId10"/>
    <p:sldId id="272" r:id="rId11"/>
    <p:sldId id="273" r:id="rId12"/>
    <p:sldId id="262" r:id="rId13"/>
    <p:sldId id="263" r:id="rId14"/>
    <p:sldId id="281" r:id="rId15"/>
    <p:sldId id="278" r:id="rId16"/>
    <p:sldId id="280" r:id="rId17"/>
    <p:sldId id="277" r:id="rId18"/>
    <p:sldId id="28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2AB2-6691-4EB0-BDF2-142F8F983BA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443D-D089-4F9A-B743-B76070A52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405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443D-D089-4F9A-B743-B76070A523C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B0FB-1096-496B-9FFE-8481DE6E43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o094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3776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First Public Data Releases from the VISTA Science Archive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Nicholas Cross, Rob Blake, Ross Collins, Mark Holliman, Mike Read, </a:t>
            </a:r>
            <a:r>
              <a:rPr lang="en-GB" dirty="0" err="1" smtClean="0">
                <a:solidFill>
                  <a:srgbClr val="FF0000"/>
                </a:solidFill>
              </a:rPr>
              <a:t>Eckhard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Sutorius</a:t>
            </a:r>
            <a:r>
              <a:rPr lang="en-GB" dirty="0" smtClean="0">
                <a:solidFill>
                  <a:srgbClr val="FF0000"/>
                </a:solidFill>
              </a:rPr>
              <a:t>, Nigel </a:t>
            </a:r>
            <a:r>
              <a:rPr lang="en-GB" dirty="0" err="1" smtClean="0">
                <a:solidFill>
                  <a:srgbClr val="FF0000"/>
                </a:solidFill>
              </a:rPr>
              <a:t>Hambly</a:t>
            </a:r>
            <a:r>
              <a:rPr lang="en-GB" dirty="0" smtClean="0">
                <a:solidFill>
                  <a:srgbClr val="FF0000"/>
                </a:solidFill>
              </a:rPr>
              <a:t>, Bob Mann, Keith </a:t>
            </a:r>
            <a:r>
              <a:rPr lang="en-GB" dirty="0" err="1" smtClean="0">
                <a:solidFill>
                  <a:srgbClr val="FF0000"/>
                </a:solidFill>
              </a:rPr>
              <a:t>Noddle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Wide Field Astronomy Unit, Institute for Astronomy, Edinburgh, UK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8" name="Picture 7" descr="vsa_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7006" y="214290"/>
            <a:ext cx="1811786" cy="155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VSA – schema browser</a:t>
            </a:r>
            <a:endParaRPr lang="en-GB" dirty="0"/>
          </a:p>
        </p:txBody>
      </p:sp>
      <p:pic>
        <p:nvPicPr>
          <p:cNvPr id="6" name="Content Placeholder 5" descr="VSAbrow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418770" cy="49294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7" name="Picture 6" descr="VSAbrowser2-V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8748464" cy="5122455"/>
          </a:xfrm>
          <a:prstGeom prst="rect">
            <a:avLst/>
          </a:prstGeom>
        </p:spPr>
      </p:pic>
      <p:pic>
        <p:nvPicPr>
          <p:cNvPr id="8" name="Picture 7" descr="VSAbrowser3-D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68" y="1124744"/>
            <a:ext cx="9066432" cy="5308634"/>
          </a:xfrm>
          <a:prstGeom prst="rect">
            <a:avLst/>
          </a:prstGeom>
        </p:spPr>
      </p:pic>
      <p:pic>
        <p:nvPicPr>
          <p:cNvPr id="9" name="Picture 8" descr="VSAbrowser4-tab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80728"/>
            <a:ext cx="9144000" cy="5354052"/>
          </a:xfrm>
          <a:prstGeom prst="rect">
            <a:avLst/>
          </a:prstGeom>
        </p:spPr>
      </p:pic>
      <p:pic>
        <p:nvPicPr>
          <p:cNvPr id="10" name="Picture 9" descr="VSAbrowser5-vhsSour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9144000" cy="53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20" y="110893"/>
            <a:ext cx="8847360" cy="66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20" y="110893"/>
            <a:ext cx="8847360" cy="66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VSA catalogues  VISTA PSPI Meeting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2944" y="4396495"/>
            <a:ext cx="1963008" cy="677447"/>
          </a:xfrm>
          <a:custGeom>
            <a:avLst/>
            <a:gdLst>
              <a:gd name="connsiteX0" fmla="*/ 1249680 w 2164080"/>
              <a:gd name="connsiteY0" fmla="*/ 655320 h 746760"/>
              <a:gd name="connsiteX1" fmla="*/ 1432560 w 2164080"/>
              <a:gd name="connsiteY1" fmla="*/ 624840 h 746760"/>
              <a:gd name="connsiteX2" fmla="*/ 1691640 w 2164080"/>
              <a:gd name="connsiteY2" fmla="*/ 518160 h 746760"/>
              <a:gd name="connsiteX3" fmla="*/ 2026920 w 2164080"/>
              <a:gd name="connsiteY3" fmla="*/ 472440 h 746760"/>
              <a:gd name="connsiteX4" fmla="*/ 2148840 w 2164080"/>
              <a:gd name="connsiteY4" fmla="*/ 457200 h 746760"/>
              <a:gd name="connsiteX5" fmla="*/ 2164080 w 2164080"/>
              <a:gd name="connsiteY5" fmla="*/ 411480 h 746760"/>
              <a:gd name="connsiteX6" fmla="*/ 2133600 w 2164080"/>
              <a:gd name="connsiteY6" fmla="*/ 213360 h 746760"/>
              <a:gd name="connsiteX7" fmla="*/ 2087880 w 2164080"/>
              <a:gd name="connsiteY7" fmla="*/ 137160 h 746760"/>
              <a:gd name="connsiteX8" fmla="*/ 1996440 w 2164080"/>
              <a:gd name="connsiteY8" fmla="*/ 45720 h 746760"/>
              <a:gd name="connsiteX9" fmla="*/ 1950720 w 2164080"/>
              <a:gd name="connsiteY9" fmla="*/ 30480 h 746760"/>
              <a:gd name="connsiteX10" fmla="*/ 1767840 w 2164080"/>
              <a:gd name="connsiteY10" fmla="*/ 0 h 746760"/>
              <a:gd name="connsiteX11" fmla="*/ 1493520 w 2164080"/>
              <a:gd name="connsiteY11" fmla="*/ 15240 h 746760"/>
              <a:gd name="connsiteX12" fmla="*/ 1417320 w 2164080"/>
              <a:gd name="connsiteY12" fmla="*/ 30480 h 746760"/>
              <a:gd name="connsiteX13" fmla="*/ 1310640 w 2164080"/>
              <a:gd name="connsiteY13" fmla="*/ 45720 h 746760"/>
              <a:gd name="connsiteX14" fmla="*/ 868680 w 2164080"/>
              <a:gd name="connsiteY14" fmla="*/ 76200 h 746760"/>
              <a:gd name="connsiteX15" fmla="*/ 472440 w 2164080"/>
              <a:gd name="connsiteY15" fmla="*/ 106680 h 746760"/>
              <a:gd name="connsiteX16" fmla="*/ 411480 w 2164080"/>
              <a:gd name="connsiteY16" fmla="*/ 137160 h 746760"/>
              <a:gd name="connsiteX17" fmla="*/ 365760 w 2164080"/>
              <a:gd name="connsiteY17" fmla="*/ 152400 h 746760"/>
              <a:gd name="connsiteX18" fmla="*/ 259080 w 2164080"/>
              <a:gd name="connsiteY18" fmla="*/ 182880 h 746760"/>
              <a:gd name="connsiteX19" fmla="*/ 60960 w 2164080"/>
              <a:gd name="connsiteY19" fmla="*/ 274320 h 746760"/>
              <a:gd name="connsiteX20" fmla="*/ 15240 w 2164080"/>
              <a:gd name="connsiteY20" fmla="*/ 304800 h 746760"/>
              <a:gd name="connsiteX21" fmla="*/ 0 w 2164080"/>
              <a:gd name="connsiteY21" fmla="*/ 350520 h 746760"/>
              <a:gd name="connsiteX22" fmla="*/ 60960 w 2164080"/>
              <a:gd name="connsiteY22" fmla="*/ 441960 h 746760"/>
              <a:gd name="connsiteX23" fmla="*/ 152400 w 2164080"/>
              <a:gd name="connsiteY23" fmla="*/ 502920 h 746760"/>
              <a:gd name="connsiteX24" fmla="*/ 259080 w 2164080"/>
              <a:gd name="connsiteY24" fmla="*/ 594360 h 746760"/>
              <a:gd name="connsiteX25" fmla="*/ 304800 w 2164080"/>
              <a:gd name="connsiteY25" fmla="*/ 655320 h 746760"/>
              <a:gd name="connsiteX26" fmla="*/ 487680 w 2164080"/>
              <a:gd name="connsiteY26" fmla="*/ 746760 h 746760"/>
              <a:gd name="connsiteX27" fmla="*/ 1036320 w 2164080"/>
              <a:gd name="connsiteY27" fmla="*/ 685800 h 746760"/>
              <a:gd name="connsiteX28" fmla="*/ 1143000 w 2164080"/>
              <a:gd name="connsiteY28" fmla="*/ 655320 h 746760"/>
              <a:gd name="connsiteX29" fmla="*/ 1203960 w 2164080"/>
              <a:gd name="connsiteY29" fmla="*/ 640080 h 746760"/>
              <a:gd name="connsiteX30" fmla="*/ 1249680 w 2164080"/>
              <a:gd name="connsiteY30" fmla="*/ 609600 h 746760"/>
              <a:gd name="connsiteX31" fmla="*/ 1295400 w 2164080"/>
              <a:gd name="connsiteY31" fmla="*/ 5943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64080" h="746760">
                <a:moveTo>
                  <a:pt x="1249680" y="655320"/>
                </a:moveTo>
                <a:cubicBezTo>
                  <a:pt x="1310640" y="645160"/>
                  <a:pt x="1373437" y="642834"/>
                  <a:pt x="1432560" y="624840"/>
                </a:cubicBezTo>
                <a:cubicBezTo>
                  <a:pt x="1602664" y="573069"/>
                  <a:pt x="1555988" y="548305"/>
                  <a:pt x="1691640" y="518160"/>
                </a:cubicBezTo>
                <a:cubicBezTo>
                  <a:pt x="1834152" y="486491"/>
                  <a:pt x="1887975" y="487878"/>
                  <a:pt x="2026920" y="472440"/>
                </a:cubicBezTo>
                <a:cubicBezTo>
                  <a:pt x="2067626" y="467917"/>
                  <a:pt x="2108200" y="462280"/>
                  <a:pt x="2148840" y="457200"/>
                </a:cubicBezTo>
                <a:cubicBezTo>
                  <a:pt x="2153920" y="441960"/>
                  <a:pt x="2164080" y="427544"/>
                  <a:pt x="2164080" y="411480"/>
                </a:cubicBezTo>
                <a:cubicBezTo>
                  <a:pt x="2164080" y="376514"/>
                  <a:pt x="2159686" y="265532"/>
                  <a:pt x="2133600" y="213360"/>
                </a:cubicBezTo>
                <a:cubicBezTo>
                  <a:pt x="2120353" y="186866"/>
                  <a:pt x="2103579" y="162279"/>
                  <a:pt x="2087880" y="137160"/>
                </a:cubicBezTo>
                <a:cubicBezTo>
                  <a:pt x="2057110" y="87928"/>
                  <a:pt x="2052917" y="77992"/>
                  <a:pt x="1996440" y="45720"/>
                </a:cubicBezTo>
                <a:cubicBezTo>
                  <a:pt x="1982492" y="37750"/>
                  <a:pt x="1966166" y="34893"/>
                  <a:pt x="1950720" y="30480"/>
                </a:cubicBezTo>
                <a:cubicBezTo>
                  <a:pt x="1872403" y="8104"/>
                  <a:pt x="1866789" y="12369"/>
                  <a:pt x="1767840" y="0"/>
                </a:cubicBezTo>
                <a:cubicBezTo>
                  <a:pt x="1676400" y="5080"/>
                  <a:pt x="1584757" y="7306"/>
                  <a:pt x="1493520" y="15240"/>
                </a:cubicBezTo>
                <a:cubicBezTo>
                  <a:pt x="1467714" y="17484"/>
                  <a:pt x="1442871" y="26222"/>
                  <a:pt x="1417320" y="30480"/>
                </a:cubicBezTo>
                <a:cubicBezTo>
                  <a:pt x="1381888" y="36385"/>
                  <a:pt x="1346437" y="42737"/>
                  <a:pt x="1310640" y="45720"/>
                </a:cubicBezTo>
                <a:cubicBezTo>
                  <a:pt x="1163480" y="57983"/>
                  <a:pt x="868680" y="76200"/>
                  <a:pt x="868680" y="76200"/>
                </a:cubicBezTo>
                <a:cubicBezTo>
                  <a:pt x="696687" y="133531"/>
                  <a:pt x="950574" y="53554"/>
                  <a:pt x="472440" y="106680"/>
                </a:cubicBezTo>
                <a:cubicBezTo>
                  <a:pt x="449861" y="109189"/>
                  <a:pt x="432362" y="128211"/>
                  <a:pt x="411480" y="137160"/>
                </a:cubicBezTo>
                <a:cubicBezTo>
                  <a:pt x="396715" y="143488"/>
                  <a:pt x="381147" y="147784"/>
                  <a:pt x="365760" y="152400"/>
                </a:cubicBezTo>
                <a:cubicBezTo>
                  <a:pt x="330337" y="163027"/>
                  <a:pt x="293908" y="170441"/>
                  <a:pt x="259080" y="182880"/>
                </a:cubicBezTo>
                <a:cubicBezTo>
                  <a:pt x="210826" y="200114"/>
                  <a:pt x="107951" y="248214"/>
                  <a:pt x="60960" y="274320"/>
                </a:cubicBezTo>
                <a:cubicBezTo>
                  <a:pt x="44949" y="283215"/>
                  <a:pt x="30480" y="294640"/>
                  <a:pt x="15240" y="304800"/>
                </a:cubicBezTo>
                <a:cubicBezTo>
                  <a:pt x="10160" y="320040"/>
                  <a:pt x="0" y="334456"/>
                  <a:pt x="0" y="350520"/>
                </a:cubicBezTo>
                <a:cubicBezTo>
                  <a:pt x="0" y="390078"/>
                  <a:pt x="33471" y="420580"/>
                  <a:pt x="60960" y="441960"/>
                </a:cubicBezTo>
                <a:cubicBezTo>
                  <a:pt x="89876" y="464450"/>
                  <a:pt x="129516" y="474315"/>
                  <a:pt x="152400" y="502920"/>
                </a:cubicBezTo>
                <a:cubicBezTo>
                  <a:pt x="223395" y="591664"/>
                  <a:pt x="182501" y="568834"/>
                  <a:pt x="259080" y="594360"/>
                </a:cubicBezTo>
                <a:cubicBezTo>
                  <a:pt x="274320" y="614680"/>
                  <a:pt x="286839" y="637359"/>
                  <a:pt x="304800" y="655320"/>
                </a:cubicBezTo>
                <a:cubicBezTo>
                  <a:pt x="339740" y="690260"/>
                  <a:pt x="476944" y="741988"/>
                  <a:pt x="487680" y="746760"/>
                </a:cubicBezTo>
                <a:cubicBezTo>
                  <a:pt x="758715" y="730817"/>
                  <a:pt x="757989" y="739325"/>
                  <a:pt x="1036320" y="685800"/>
                </a:cubicBezTo>
                <a:cubicBezTo>
                  <a:pt x="1072638" y="678816"/>
                  <a:pt x="1107320" y="665051"/>
                  <a:pt x="1143000" y="655320"/>
                </a:cubicBezTo>
                <a:cubicBezTo>
                  <a:pt x="1163207" y="649809"/>
                  <a:pt x="1183640" y="645160"/>
                  <a:pt x="1203960" y="640080"/>
                </a:cubicBezTo>
                <a:cubicBezTo>
                  <a:pt x="1219200" y="629920"/>
                  <a:pt x="1233297" y="617791"/>
                  <a:pt x="1249680" y="609600"/>
                </a:cubicBezTo>
                <a:cubicBezTo>
                  <a:pt x="1264048" y="602416"/>
                  <a:pt x="1295400" y="594360"/>
                  <a:pt x="1295400" y="59436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en-GB" dirty="0" smtClean="0"/>
              <a:t>Interfaces</a:t>
            </a:r>
            <a:endParaRPr lang="en-GB" dirty="0"/>
          </a:p>
        </p:txBody>
      </p:sp>
      <p:pic>
        <p:nvPicPr>
          <p:cNvPr id="6" name="Content Placeholder 5" descr="ArchiveL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036599" cy="52565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7" name="Picture 6" descr="Cross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319059"/>
          </a:xfrm>
          <a:prstGeom prst="rect">
            <a:avLst/>
          </a:prstGeom>
        </p:spPr>
      </p:pic>
      <p:pic>
        <p:nvPicPr>
          <p:cNvPr id="8" name="Picture 7" descr="Reg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9144000" cy="5319059"/>
          </a:xfrm>
          <a:prstGeom prst="rect">
            <a:avLst/>
          </a:prstGeom>
        </p:spPr>
      </p:pic>
      <p:pic>
        <p:nvPicPr>
          <p:cNvPr id="9" name="Picture 8" descr="FreeformSQ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4"/>
            <a:ext cx="9144000" cy="53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Queries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 data in SQL, e.g. colour information from </a:t>
            </a:r>
            <a:r>
              <a:rPr lang="en-GB" dirty="0" err="1" smtClean="0"/>
              <a:t>vhsSource</a:t>
            </a:r>
            <a:r>
              <a:rPr lang="en-GB" dirty="0" smtClean="0"/>
              <a:t> and SDSS DR7 – matched through neighbour tables.</a:t>
            </a:r>
          </a:p>
          <a:p>
            <a:r>
              <a:rPr lang="en-GB" dirty="0" smtClean="0"/>
              <a:t>Can view query launch queries into TOPCAT, or download as FITS, VOTABLE or CSV.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SpS15 Data Intensive Astronomy </a:t>
            </a:r>
            <a:r>
              <a:rPr lang="zh-CN" altLang="en-US" dirty="0" smtClean="0"/>
              <a:t>北京</a:t>
            </a:r>
            <a:endParaRPr lang="en-GB" dirty="0"/>
          </a:p>
        </p:txBody>
      </p:sp>
      <p:pic>
        <p:nvPicPr>
          <p:cNvPr id="7" name="Picture 6" descr="VHS_SDSS_sta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880414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Light-curves</a:t>
            </a:r>
            <a:endParaRPr lang="en-GB" dirty="0"/>
          </a:p>
        </p:txBody>
      </p:sp>
      <p:pic>
        <p:nvPicPr>
          <p:cNvPr id="6" name="Content Placeholder 5" descr="LightCurv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671" y="1628800"/>
            <a:ext cx="8270559" cy="44644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672" y="3789040"/>
            <a:ext cx="2587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Z=0.06 SNe1a, SN2010gy,</a:t>
            </a:r>
          </a:p>
          <a:p>
            <a:r>
              <a:rPr lang="en-GB" dirty="0" smtClean="0"/>
              <a:t>Discovered in </a:t>
            </a:r>
            <a:r>
              <a:rPr lang="en-GB" dirty="0" err="1" smtClean="0"/>
              <a:t>PanSTARRS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Chornock</a:t>
            </a:r>
            <a:r>
              <a:rPr lang="en-GB" dirty="0" smtClean="0"/>
              <a:t> et al. (2010)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public releases from VSA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323528" y="1772816"/>
          <a:ext cx="8338370" cy="1944216"/>
        </p:xfrm>
        <a:graphic>
          <a:graphicData uri="http://schemas.openxmlformats.org/presentationml/2006/ole">
            <p:oleObj spid="_x0000_s1027" name="Worksheet" r:id="rId3" imgW="6012254" imgH="1402091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22108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Releases to the survey teams happen every 6 months. Releases to the public should happen on similar timescales from now on.</a:t>
            </a:r>
          </a:p>
          <a:p>
            <a:r>
              <a:rPr lang="en-GB" sz="2400" dirty="0" smtClean="0"/>
              <a:t>Any errors or potential problems that are found are mentioned in </a:t>
            </a:r>
            <a:r>
              <a:rPr lang="en-GB" sz="2400" dirty="0" smtClean="0">
                <a:solidFill>
                  <a:srgbClr val="FF0000"/>
                </a:solidFill>
              </a:rPr>
              <a:t>Known Issues</a:t>
            </a:r>
            <a:r>
              <a:rPr lang="en-GB" sz="2400" dirty="0" smtClean="0"/>
              <a:t>. All releases are mentioned in the </a:t>
            </a:r>
            <a:r>
              <a:rPr lang="en-GB" sz="2400" dirty="0" smtClean="0">
                <a:solidFill>
                  <a:srgbClr val="FF0000"/>
                </a:solidFill>
              </a:rPr>
              <a:t>Release History</a:t>
            </a:r>
            <a:r>
              <a:rPr lang="en-GB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colour mosaics. </a:t>
            </a:r>
            <a:endParaRPr lang="en-GB" dirty="0"/>
          </a:p>
        </p:txBody>
      </p:sp>
      <p:pic>
        <p:nvPicPr>
          <p:cNvPr id="6" name="Content Placeholder 5" descr="VVV_G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6984776" cy="50999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45791" y="2564904"/>
            <a:ext cx="464263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Allow scientists to pick out extended structures such as nebulae and clusters, which are difficult to find against a dense star field using automated software. </a:t>
            </a:r>
          </a:p>
          <a:p>
            <a:endParaRPr lang="en-GB" dirty="0" smtClean="0"/>
          </a:p>
          <a:p>
            <a:r>
              <a:rPr lang="en-GB" dirty="0" err="1" smtClean="0"/>
              <a:t>Zoomable</a:t>
            </a:r>
            <a:r>
              <a:rPr lang="en-GB" dirty="0" smtClean="0"/>
              <a:t>, with coordinates.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1 billion stars in a single high resolution image.</a:t>
            </a:r>
          </a:p>
          <a:p>
            <a:r>
              <a:rPr lang="en-GB" smtClean="0">
                <a:solidFill>
                  <a:srgbClr val="FF0000"/>
                </a:solidFill>
              </a:rPr>
              <a:t>http://djer.roe.ac.uk/vsa/vvv/iipmooviewer-2.0-beta/vvvgps5.html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dirty="0" smtClean="0"/>
              <a:t>For scientists to get the most out of large surveys, a well designed and easy to use database is essential.</a:t>
            </a:r>
          </a:p>
          <a:p>
            <a:r>
              <a:rPr lang="en-GB" dirty="0" smtClean="0"/>
              <a:t>The VSA allows scientists to build complex queries, accessing VISTA and other data</a:t>
            </a:r>
          </a:p>
          <a:p>
            <a:pPr lvl="1"/>
            <a:r>
              <a:rPr lang="en-GB" dirty="0" smtClean="0"/>
              <a:t>Colour, variability, size, positional selections all very straightforward.</a:t>
            </a:r>
          </a:p>
          <a:p>
            <a:r>
              <a:rPr lang="en-GB" dirty="0" smtClean="0"/>
              <a:t>Most efficient way to discover rare objects in large surveys such as VVV.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Improved interfaces:</a:t>
            </a:r>
          </a:p>
          <a:p>
            <a:pPr lvl="1"/>
            <a:r>
              <a:rPr lang="en-GB" dirty="0" err="1" smtClean="0"/>
              <a:t>MyDB</a:t>
            </a:r>
            <a:r>
              <a:rPr lang="en-GB" dirty="0" smtClean="0"/>
              <a:t> like interface – programming environment</a:t>
            </a:r>
          </a:p>
          <a:p>
            <a:pPr lvl="1"/>
            <a:r>
              <a:rPr lang="en-GB" dirty="0" smtClean="0"/>
              <a:t>Improved visualisation of large results (shading in dense regions, points in low-density regions).</a:t>
            </a:r>
          </a:p>
          <a:p>
            <a:pPr lvl="1"/>
            <a:r>
              <a:rPr lang="en-GB" dirty="0" smtClean="0"/>
              <a:t>Improved SIAP and TOPCAT integration.</a:t>
            </a:r>
          </a:p>
          <a:p>
            <a:r>
              <a:rPr lang="en-GB" dirty="0" smtClean="0"/>
              <a:t>List-driven photometry (possibly PSF-corrected, but not initially). </a:t>
            </a:r>
          </a:p>
          <a:p>
            <a:pPr lvl="1"/>
            <a:r>
              <a:rPr lang="en-GB" dirty="0" smtClean="0"/>
              <a:t>Initially internally within VIKING, eventually VHS + VST-ATLAS ++</a:t>
            </a:r>
          </a:p>
          <a:p>
            <a:r>
              <a:rPr lang="en-GB" dirty="0" smtClean="0"/>
              <a:t>Proper motion where applicable.</a:t>
            </a:r>
          </a:p>
          <a:p>
            <a:r>
              <a:rPr lang="en-GB" dirty="0" smtClean="0"/>
              <a:t>Bright star flagging.</a:t>
            </a:r>
          </a:p>
          <a:p>
            <a:r>
              <a:rPr lang="en-GB" dirty="0" smtClean="0"/>
              <a:t>Cross et al. 2012, A&amp;A, submitted. 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difficulties.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VVV detection table – currently ~15 billion rows (tile and </a:t>
            </a:r>
            <a:r>
              <a:rPr lang="en-GB" dirty="0" err="1" smtClean="0"/>
              <a:t>pawprint</a:t>
            </a:r>
            <a:r>
              <a:rPr lang="en-GB" dirty="0" smtClean="0"/>
              <a:t> detections)</a:t>
            </a:r>
          </a:p>
          <a:p>
            <a:pPr lvl="1"/>
            <a:r>
              <a:rPr lang="en-GB" dirty="0" smtClean="0"/>
              <a:t>Actually stored as a view </a:t>
            </a:r>
            <a:r>
              <a:rPr lang="en-GB" dirty="0" err="1" smtClean="0"/>
              <a:t>ofmonthly</a:t>
            </a:r>
            <a:r>
              <a:rPr lang="en-GB" dirty="0" smtClean="0"/>
              <a:t> tables to speed up ingestion and other </a:t>
            </a:r>
            <a:r>
              <a:rPr lang="en-GB" dirty="0" err="1" smtClean="0"/>
              <a:t>curation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Most tasks on the VVV are I/O limited. </a:t>
            </a:r>
          </a:p>
          <a:p>
            <a:pPr lvl="1"/>
            <a:r>
              <a:rPr lang="en-GB" dirty="0" smtClean="0"/>
              <a:t>Takes ~4-6 months to process 1 year. Some time can be saved, but some processing will get longer – not a simple matter of just adding in new data – variability statistics, copying out release DB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VISTA</a:t>
            </a:r>
            <a:endParaRPr lang="en-GB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1214422"/>
            <a:ext cx="39409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focal_planeVISTA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1963525" cy="1857388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7" name="Picture 6" descr="coverage_mapVIST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857628"/>
            <a:ext cx="2571768" cy="1970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908720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/>
              <a:t>4.1m NIR telescope at Cerro </a:t>
            </a:r>
            <a:r>
              <a:rPr lang="en-GB" sz="2800" dirty="0" err="1" smtClean="0"/>
              <a:t>Paranel</a:t>
            </a:r>
            <a:r>
              <a:rPr lang="en-GB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16 2k x 2k Raytheon VIRGO detectors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0.34” pixels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0.6 </a:t>
            </a:r>
            <a:r>
              <a:rPr lang="en-GB" sz="2800" dirty="0" smtClean="0">
                <a:sym typeface="Wingdings"/>
              </a:rPr>
              <a:t>° FOV</a:t>
            </a: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Standard frame is a tile, 1.5</a:t>
            </a:r>
            <a:r>
              <a:rPr lang="en-GB" sz="2800" dirty="0" smtClean="0">
                <a:sym typeface="Wingdings"/>
              </a:rPr>
              <a:t>° made of 6 </a:t>
            </a:r>
            <a:r>
              <a:rPr lang="en-GB" sz="2800" dirty="0" err="1" smtClean="0">
                <a:sym typeface="Wingdings"/>
              </a:rPr>
              <a:t>pointings</a:t>
            </a:r>
            <a:r>
              <a:rPr lang="en-GB" sz="2800" dirty="0" smtClean="0">
                <a:sym typeface="Wingding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ym typeface="Wingdings"/>
              </a:rPr>
              <a:t> </a:t>
            </a:r>
            <a:r>
              <a:rPr lang="en-GB" sz="2800" dirty="0" smtClean="0"/>
              <a:t>~300GB of imaging data per night (~70% of </a:t>
            </a:r>
            <a:r>
              <a:rPr lang="en-GB" sz="2800" dirty="0" err="1" smtClean="0"/>
              <a:t>Paranal</a:t>
            </a:r>
            <a:r>
              <a:rPr lang="en-GB" sz="2800" dirty="0" smtClean="0"/>
              <a:t>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Optimising SQL – query execution can be improved, but is a bit of a dark art. Not clear whether this will make substantial improvements any more. </a:t>
            </a:r>
          </a:p>
          <a:p>
            <a:r>
              <a:rPr lang="en-GB" dirty="0" smtClean="0"/>
              <a:t>Column orientated DB – beginning to experiment with this, but could require a lot of code rewriting. </a:t>
            </a:r>
          </a:p>
          <a:p>
            <a:r>
              <a:rPr lang="en-GB" dirty="0" smtClean="0"/>
              <a:t>Solid state devices for table storage. These are expensive, but are rapidly getting cheaper. May be the best solution in a few years time.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GB" dirty="0" smtClean="0"/>
              <a:t>VISTA Public Surveys. </a:t>
            </a:r>
            <a:endParaRPr lang="en-GB" dirty="0"/>
          </a:p>
        </p:txBody>
      </p:sp>
      <p:pic>
        <p:nvPicPr>
          <p:cNvPr id="4" name="Content Placeholder 3" descr="VISTA-sky-d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29600" cy="416280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VISTA Public Surveys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ym typeface="Wingdings"/>
              </a:rPr>
              <a:t>3 extra-galactic in wedding cake arrangement to optimise depth/area for different </a:t>
            </a:r>
            <a:r>
              <a:rPr lang="en-GB" dirty="0" err="1" smtClean="0">
                <a:sym typeface="Wingdings"/>
              </a:rPr>
              <a:t>redshifts</a:t>
            </a:r>
            <a:r>
              <a:rPr lang="en-GB" dirty="0" smtClean="0">
                <a:sym typeface="Wingdings"/>
              </a:rPr>
              <a:t>:</a:t>
            </a:r>
          </a:p>
          <a:p>
            <a:pPr lvl="1"/>
            <a:r>
              <a:rPr lang="en-GB" dirty="0" smtClean="0">
                <a:sym typeface="Wingdings"/>
              </a:rPr>
              <a:t>VIKING:</a:t>
            </a:r>
            <a:r>
              <a:rPr lang="en-GB" dirty="0" smtClean="0"/>
              <a:t> ZYJHKs. Ks=19.3, 1500</a:t>
            </a:r>
            <a:r>
              <a:rPr lang="en-GB" dirty="0" smtClean="0">
                <a:sym typeface="Wingdings"/>
              </a:rPr>
              <a:t>°</a:t>
            </a:r>
          </a:p>
          <a:p>
            <a:pPr lvl="1"/>
            <a:r>
              <a:rPr lang="en-GB" dirty="0" smtClean="0">
                <a:sym typeface="Wingdings"/>
              </a:rPr>
              <a:t>VIDEO: ZYJHKs. Ks=21.6, 12°</a:t>
            </a:r>
          </a:p>
          <a:p>
            <a:pPr lvl="1"/>
            <a:r>
              <a:rPr lang="en-GB" dirty="0" err="1" smtClean="0"/>
              <a:t>UltraVISTA</a:t>
            </a:r>
            <a:r>
              <a:rPr lang="en-GB" dirty="0" smtClean="0"/>
              <a:t>: </a:t>
            </a:r>
            <a:r>
              <a:rPr lang="en-GB" dirty="0" err="1" smtClean="0"/>
              <a:t>YJHKs+NB</a:t>
            </a:r>
            <a:r>
              <a:rPr lang="en-GB" dirty="0" smtClean="0"/>
              <a:t>. Ks=23.7, 0.8</a:t>
            </a:r>
            <a:r>
              <a:rPr lang="en-GB" dirty="0" smtClean="0">
                <a:sym typeface="Wingdings"/>
              </a:rPr>
              <a:t>°</a:t>
            </a:r>
          </a:p>
          <a:p>
            <a:r>
              <a:rPr lang="en-GB" dirty="0" smtClean="0">
                <a:sym typeface="Wingdings"/>
              </a:rPr>
              <a:t>Variability survey of MW disk and bulge:</a:t>
            </a:r>
          </a:p>
          <a:p>
            <a:pPr lvl="1"/>
            <a:r>
              <a:rPr lang="en-GB" dirty="0" smtClean="0">
                <a:sym typeface="Wingdings"/>
              </a:rPr>
              <a:t>VVV: ZYJHKs. Ks=18.1, 520°, 100 epochs in Ks. (10</a:t>
            </a:r>
            <a:r>
              <a:rPr lang="en-GB" baseline="30000" dirty="0" smtClean="0">
                <a:sym typeface="Wingdings"/>
              </a:rPr>
              <a:t>9</a:t>
            </a:r>
            <a:r>
              <a:rPr lang="en-GB" dirty="0" smtClean="0">
                <a:sym typeface="Wingdings"/>
              </a:rPr>
              <a:t> sources 10</a:t>
            </a:r>
            <a:r>
              <a:rPr lang="en-GB" baseline="30000" dirty="0" smtClean="0">
                <a:sym typeface="Wingdings"/>
              </a:rPr>
              <a:t>10</a:t>
            </a:r>
            <a:r>
              <a:rPr lang="en-GB" dirty="0" smtClean="0">
                <a:sym typeface="Wingdings"/>
              </a:rPr>
              <a:t>-10</a:t>
            </a:r>
            <a:r>
              <a:rPr lang="en-GB" baseline="30000" dirty="0" smtClean="0">
                <a:sym typeface="Wingdings"/>
              </a:rPr>
              <a:t>11</a:t>
            </a:r>
            <a:r>
              <a:rPr lang="en-GB" dirty="0" smtClean="0">
                <a:sym typeface="Wingdings"/>
              </a:rPr>
              <a:t> detections) ~10</a:t>
            </a:r>
            <a:r>
              <a:rPr lang="en-GB" baseline="30000" dirty="0" smtClean="0">
                <a:sym typeface="Wingdings"/>
              </a:rPr>
              <a:t>6</a:t>
            </a:r>
            <a:r>
              <a:rPr lang="en-GB" dirty="0" smtClean="0">
                <a:sym typeface="Wingdings"/>
              </a:rPr>
              <a:t> sources / °</a:t>
            </a:r>
          </a:p>
          <a:p>
            <a:r>
              <a:rPr lang="en-GB" dirty="0" smtClean="0">
                <a:sym typeface="Wingdings"/>
              </a:rPr>
              <a:t>Survey of </a:t>
            </a:r>
            <a:r>
              <a:rPr lang="en-GB" dirty="0" err="1" smtClean="0">
                <a:sym typeface="Wingdings"/>
              </a:rPr>
              <a:t>Magellanic</a:t>
            </a:r>
            <a:r>
              <a:rPr lang="en-GB" dirty="0" smtClean="0">
                <a:sym typeface="Wingdings"/>
              </a:rPr>
              <a:t> Clouds:</a:t>
            </a:r>
          </a:p>
          <a:p>
            <a:pPr lvl="1"/>
            <a:r>
              <a:rPr lang="en-GB" dirty="0" smtClean="0">
                <a:sym typeface="Wingdings"/>
              </a:rPr>
              <a:t>VMC: YJKs. Ks=20.3, 184°, 12 Ks epochs for Cepheid/ RR </a:t>
            </a:r>
            <a:r>
              <a:rPr lang="en-GB" dirty="0" err="1" smtClean="0">
                <a:sym typeface="Wingdings"/>
              </a:rPr>
              <a:t>Lyrae</a:t>
            </a:r>
            <a:r>
              <a:rPr lang="en-GB" dirty="0" smtClean="0">
                <a:sym typeface="Wingdings"/>
              </a:rPr>
              <a:t> constraints.</a:t>
            </a:r>
          </a:p>
          <a:p>
            <a:r>
              <a:rPr lang="en-GB" dirty="0" smtClean="0">
                <a:sym typeface="Wingdings"/>
              </a:rPr>
              <a:t>All sky survey </a:t>
            </a:r>
          </a:p>
          <a:p>
            <a:pPr lvl="1"/>
            <a:r>
              <a:rPr lang="en-GB" dirty="0" smtClean="0">
                <a:sym typeface="Wingdings"/>
              </a:rPr>
              <a:t>VHS: JKs (+ some YH). Ks=18.1, 20000°</a:t>
            </a:r>
          </a:p>
          <a:p>
            <a:endParaRPr lang="en-GB" dirty="0" smtClean="0">
              <a:sym typeface="Wingdings"/>
            </a:endParaRPr>
          </a:p>
          <a:p>
            <a:endParaRPr lang="en-GB" dirty="0" smtClean="0">
              <a:sym typeface="Wingding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VISTA Data Flow System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464496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Processing and archiving of all WFCAM and most VISTA data</a:t>
            </a:r>
          </a:p>
          <a:p>
            <a:r>
              <a:rPr lang="en-GB" dirty="0" smtClean="0"/>
              <a:t>Observation block processing by CASU in Cambridge + calibration</a:t>
            </a:r>
          </a:p>
          <a:p>
            <a:r>
              <a:rPr lang="en-GB" dirty="0" smtClean="0"/>
              <a:t>Later processing and archiving by WFAU in Edinburgh.</a:t>
            </a:r>
          </a:p>
          <a:p>
            <a:r>
              <a:rPr lang="en-GB" dirty="0" smtClean="0"/>
              <a:t>VISTA Science Archive contains a relation database  that stores different types of related data. </a:t>
            </a:r>
          </a:p>
          <a:p>
            <a:r>
              <a:rPr lang="en-GB" dirty="0" smtClean="0"/>
              <a:t>Interfaces to help users more easily access, use and evaluate the data.</a:t>
            </a:r>
          </a:p>
          <a:p>
            <a:r>
              <a:rPr lang="en-GB" dirty="0" smtClean="0"/>
              <a:t>VSA: </a:t>
            </a:r>
            <a:r>
              <a:rPr lang="en-GB" dirty="0" smtClean="0">
                <a:solidFill>
                  <a:srgbClr val="FF0000"/>
                </a:solidFill>
              </a:rPr>
              <a:t>http://surveys.roe.ac.uk/vsa</a:t>
            </a:r>
          </a:p>
          <a:p>
            <a:endParaRPr lang="en-GB" dirty="0"/>
          </a:p>
        </p:txBody>
      </p:sp>
      <p:pic>
        <p:nvPicPr>
          <p:cNvPr id="8" name="Content Placeholder 7" descr="wfau_tran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3929066"/>
            <a:ext cx="3395658" cy="240575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  <p:pic>
        <p:nvPicPr>
          <p:cNvPr id="9" name="Picture 8" descr="cas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928802"/>
            <a:ext cx="2071689" cy="146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Data from CASU transferred as FITS images  and tables (catalogues extracted from science frames)</a:t>
            </a:r>
          </a:p>
          <a:p>
            <a:pPr lvl="1"/>
            <a:r>
              <a:rPr lang="en-GB" dirty="0" smtClean="0"/>
              <a:t>Image headers and tables stored in database </a:t>
            </a:r>
          </a:p>
          <a:p>
            <a:pPr lvl="1"/>
            <a:r>
              <a:rPr lang="en-GB" dirty="0" smtClean="0"/>
              <a:t>Links to images, but image pixel data stored as flat files.</a:t>
            </a:r>
          </a:p>
          <a:p>
            <a:r>
              <a:rPr lang="en-GB" dirty="0" smtClean="0"/>
              <a:t>Higher order products (multi-band, variability tables) generated and stored in database</a:t>
            </a:r>
          </a:p>
          <a:p>
            <a:r>
              <a:rPr lang="en-GB" dirty="0" smtClean="0"/>
              <a:t>Linking and </a:t>
            </a:r>
            <a:r>
              <a:rPr lang="en-GB" dirty="0" err="1" smtClean="0"/>
              <a:t>curation</a:t>
            </a:r>
            <a:r>
              <a:rPr lang="en-GB" dirty="0" smtClean="0"/>
              <a:t> tables generated and stored in database – database is self describing.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Science images undergo QC at </a:t>
            </a:r>
            <a:r>
              <a:rPr lang="en-GB" dirty="0" err="1" smtClean="0"/>
              <a:t>Garching</a:t>
            </a:r>
            <a:r>
              <a:rPr lang="en-GB" dirty="0" smtClean="0"/>
              <a:t> and CASU, which is stored in image metadata</a:t>
            </a:r>
          </a:p>
          <a:p>
            <a:r>
              <a:rPr lang="en-GB" dirty="0" smtClean="0"/>
              <a:t>Additional frame quality control done by survey teams on science frames and automatically at WFAU -  deprecation codes are stored in VSA.</a:t>
            </a:r>
          </a:p>
          <a:p>
            <a:r>
              <a:rPr lang="en-GB" dirty="0" smtClean="0"/>
              <a:t>Catalogue flagging is done for bad pixels at CASU, other issues such as saturation, </a:t>
            </a:r>
            <a:r>
              <a:rPr lang="en-GB" dirty="0" err="1" smtClean="0"/>
              <a:t>deblending</a:t>
            </a:r>
            <a:r>
              <a:rPr lang="en-GB" dirty="0" smtClean="0"/>
              <a:t>, near edge, and a host of other issues recorded in post-processing error bit flag in VSA.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Order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Deep images and catalogues from multiple epochs.</a:t>
            </a:r>
          </a:p>
          <a:p>
            <a:r>
              <a:rPr lang="en-GB" dirty="0" smtClean="0"/>
              <a:t>Source table: merged detections in multiple filters from deepest observations in each pointing, seamed across overlaps.</a:t>
            </a:r>
          </a:p>
          <a:p>
            <a:r>
              <a:rPr lang="en-GB" dirty="0" err="1" smtClean="0"/>
              <a:t>SynopticSource</a:t>
            </a:r>
            <a:r>
              <a:rPr lang="en-GB" dirty="0" smtClean="0"/>
              <a:t> table: merged detections in multiple filters at each epoch. </a:t>
            </a:r>
          </a:p>
          <a:p>
            <a:r>
              <a:rPr lang="en-GB" dirty="0" smtClean="0"/>
              <a:t>Variability table: photometric statistics from all epochs.</a:t>
            </a:r>
          </a:p>
          <a:p>
            <a:r>
              <a:rPr lang="en-GB" dirty="0" smtClean="0"/>
              <a:t>X-matched neighbour tables to external catalogues, e.g. SDSS, 2MASS, WISE, Spitzer, XMM.  </a:t>
            </a:r>
          </a:p>
          <a:p>
            <a:r>
              <a:rPr lang="en-GB" dirty="0" smtClean="0"/>
              <a:t>Links between tile and </a:t>
            </a:r>
            <a:r>
              <a:rPr lang="en-GB" dirty="0" err="1" smtClean="0"/>
              <a:t>pawprint</a:t>
            </a:r>
            <a:r>
              <a:rPr lang="en-GB" dirty="0" smtClean="0"/>
              <a:t> detections.</a:t>
            </a:r>
          </a:p>
          <a:p>
            <a:r>
              <a:rPr lang="en-GB" dirty="0" smtClean="0"/>
              <a:t>Provenance and quality control information.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SpS15 Data Intensive Astronomy </a:t>
            </a:r>
            <a:r>
              <a:rPr lang="zh-CN" altLang="en-US" smtClean="0"/>
              <a:t>北京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/>
          <a:lstStyle/>
          <a:p>
            <a:r>
              <a:rPr lang="en-GB" dirty="0" smtClean="0"/>
              <a:t>Relational data model</a:t>
            </a:r>
            <a:endParaRPr lang="en-GB" dirty="0"/>
          </a:p>
        </p:txBody>
      </p:sp>
      <p:pic>
        <p:nvPicPr>
          <p:cNvPr id="4" name="Content Placeholder 3" descr="synERM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85860"/>
            <a:ext cx="5000660" cy="514353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02/12/2008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 Andrews Seminar Talk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354B-7631-46BC-99CF-C27549A6953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1473" y="1428736"/>
            <a:ext cx="285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Entity-relation model (ERM) shows how different types of data are related to each other.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entity (box) is a different data type (stored as a table in the database).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One-to-one, one-to many,  constraint on one table…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Design shows how tables that  are used with multiple epoch data are related.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1175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Worksheet</vt:lpstr>
      <vt:lpstr>First Public Data Releases from the VISTA Science Archive</vt:lpstr>
      <vt:lpstr>VISTA</vt:lpstr>
      <vt:lpstr>VISTA Public Surveys. </vt:lpstr>
      <vt:lpstr>VISTA Public Surveys</vt:lpstr>
      <vt:lpstr>VISTA Data Flow System</vt:lpstr>
      <vt:lpstr>Data</vt:lpstr>
      <vt:lpstr>Quality Control</vt:lpstr>
      <vt:lpstr>Higher Order Products</vt:lpstr>
      <vt:lpstr>Relational data model</vt:lpstr>
      <vt:lpstr>VSA – schema browser</vt:lpstr>
      <vt:lpstr>Slide 11</vt:lpstr>
      <vt:lpstr>Interfaces</vt:lpstr>
      <vt:lpstr>Scientific Queries</vt:lpstr>
      <vt:lpstr>Light-curves</vt:lpstr>
      <vt:lpstr>1st public releases from VSA</vt:lpstr>
      <vt:lpstr>Large colour mosaics. </vt:lpstr>
      <vt:lpstr>Summary</vt:lpstr>
      <vt:lpstr>Future work</vt:lpstr>
      <vt:lpstr>Long term difficulties.</vt:lpstr>
      <vt:lpstr>Solutions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Public Data Releases from the VISTA Science Archive</dc:title>
  <dc:creator>Nick Cross</dc:creator>
  <cp:lastModifiedBy>Nick</cp:lastModifiedBy>
  <cp:revision>10</cp:revision>
  <dcterms:created xsi:type="dcterms:W3CDTF">2012-08-22T08:32:42Z</dcterms:created>
  <dcterms:modified xsi:type="dcterms:W3CDTF">2012-08-28T05:59:05Z</dcterms:modified>
</cp:coreProperties>
</file>